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20"/>
  </p:notesMasterIdLst>
  <p:sldIdLst>
    <p:sldId id="285" r:id="rId2"/>
    <p:sldId id="257" r:id="rId3"/>
    <p:sldId id="258" r:id="rId4"/>
    <p:sldId id="259" r:id="rId5"/>
    <p:sldId id="260" r:id="rId6"/>
    <p:sldId id="261" r:id="rId7"/>
    <p:sldId id="262" r:id="rId8"/>
    <p:sldId id="280" r:id="rId9"/>
    <p:sldId id="264" r:id="rId10"/>
    <p:sldId id="265" r:id="rId11"/>
    <p:sldId id="281" r:id="rId12"/>
    <p:sldId id="266" r:id="rId13"/>
    <p:sldId id="283" r:id="rId14"/>
    <p:sldId id="267" r:id="rId15"/>
    <p:sldId id="284" r:id="rId16"/>
    <p:sldId id="268" r:id="rId17"/>
    <p:sldId id="276" r:id="rId18"/>
    <p:sldId id="278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3013D6-BAEF-4F27-8FFF-E7F025E5EF4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93D2764-8E54-4EB9-8B03-CDACC96D8BB8}">
      <dgm:prSet/>
      <dgm:spPr/>
      <dgm:t>
        <a:bodyPr/>
        <a:lstStyle/>
        <a:p>
          <a:r>
            <a:rPr lang="de-DE"/>
            <a:t>Introduction</a:t>
          </a:r>
          <a:endParaRPr lang="en-US"/>
        </a:p>
      </dgm:t>
    </dgm:pt>
    <dgm:pt modelId="{8C4D1D23-39ED-4DD0-8642-201A73251448}" type="parTrans" cxnId="{814D38D6-F9AE-4189-AC2C-9D53C019E58A}">
      <dgm:prSet/>
      <dgm:spPr/>
      <dgm:t>
        <a:bodyPr/>
        <a:lstStyle/>
        <a:p>
          <a:endParaRPr lang="en-US"/>
        </a:p>
      </dgm:t>
    </dgm:pt>
    <dgm:pt modelId="{DDAF0860-42AF-4650-AED2-D0A2575A944A}" type="sibTrans" cxnId="{814D38D6-F9AE-4189-AC2C-9D53C019E58A}">
      <dgm:prSet/>
      <dgm:spPr/>
      <dgm:t>
        <a:bodyPr/>
        <a:lstStyle/>
        <a:p>
          <a:endParaRPr lang="en-US"/>
        </a:p>
      </dgm:t>
    </dgm:pt>
    <dgm:pt modelId="{E3242A6B-D37B-416C-B8A7-09C0B6AE6B71}">
      <dgm:prSet/>
      <dgm:spPr/>
      <dgm:t>
        <a:bodyPr/>
        <a:lstStyle/>
        <a:p>
          <a:r>
            <a:rPr lang="de-DE"/>
            <a:t>Methadology</a:t>
          </a:r>
          <a:endParaRPr lang="en-US"/>
        </a:p>
      </dgm:t>
    </dgm:pt>
    <dgm:pt modelId="{9F7E454C-A82F-454C-BC13-62076EA5CE9C}" type="parTrans" cxnId="{AA08A5C9-775F-40C0-887B-C779328C5EDE}">
      <dgm:prSet/>
      <dgm:spPr/>
      <dgm:t>
        <a:bodyPr/>
        <a:lstStyle/>
        <a:p>
          <a:endParaRPr lang="en-US"/>
        </a:p>
      </dgm:t>
    </dgm:pt>
    <dgm:pt modelId="{06B319B1-0A77-462F-B566-03AF9D4C1C82}" type="sibTrans" cxnId="{AA08A5C9-775F-40C0-887B-C779328C5EDE}">
      <dgm:prSet/>
      <dgm:spPr/>
      <dgm:t>
        <a:bodyPr/>
        <a:lstStyle/>
        <a:p>
          <a:endParaRPr lang="en-US"/>
        </a:p>
      </dgm:t>
    </dgm:pt>
    <dgm:pt modelId="{7300C7B4-CB89-4FC9-98DF-C7C1486BCC0D}">
      <dgm:prSet/>
      <dgm:spPr/>
      <dgm:t>
        <a:bodyPr/>
        <a:lstStyle/>
        <a:p>
          <a:r>
            <a:rPr lang="de-DE"/>
            <a:t>Expirement design</a:t>
          </a:r>
          <a:endParaRPr lang="en-US"/>
        </a:p>
      </dgm:t>
    </dgm:pt>
    <dgm:pt modelId="{D4F3CF28-F00D-44C0-8A51-C897AC0EDC97}" type="parTrans" cxnId="{9C22A513-72AC-49A7-8C91-380276BF0AAF}">
      <dgm:prSet/>
      <dgm:spPr/>
      <dgm:t>
        <a:bodyPr/>
        <a:lstStyle/>
        <a:p>
          <a:endParaRPr lang="en-US"/>
        </a:p>
      </dgm:t>
    </dgm:pt>
    <dgm:pt modelId="{C7661502-BA95-4510-9B30-218F92955828}" type="sibTrans" cxnId="{9C22A513-72AC-49A7-8C91-380276BF0AAF}">
      <dgm:prSet/>
      <dgm:spPr/>
      <dgm:t>
        <a:bodyPr/>
        <a:lstStyle/>
        <a:p>
          <a:endParaRPr lang="en-US"/>
        </a:p>
      </dgm:t>
    </dgm:pt>
    <dgm:pt modelId="{4ED12461-7836-4895-84E4-D858A24C3B0E}">
      <dgm:prSet/>
      <dgm:spPr/>
      <dgm:t>
        <a:bodyPr/>
        <a:lstStyle/>
        <a:p>
          <a:r>
            <a:rPr lang="de-DE"/>
            <a:t>Results</a:t>
          </a:r>
          <a:endParaRPr lang="en-US"/>
        </a:p>
      </dgm:t>
    </dgm:pt>
    <dgm:pt modelId="{A6411998-5719-4401-AF21-B709A5B8D976}" type="parTrans" cxnId="{4BD47049-7B8C-4290-B90F-7F08CBFE5D2B}">
      <dgm:prSet/>
      <dgm:spPr/>
      <dgm:t>
        <a:bodyPr/>
        <a:lstStyle/>
        <a:p>
          <a:endParaRPr lang="en-US"/>
        </a:p>
      </dgm:t>
    </dgm:pt>
    <dgm:pt modelId="{FC6EC619-49FB-466F-B882-A6C0891ADE58}" type="sibTrans" cxnId="{4BD47049-7B8C-4290-B90F-7F08CBFE5D2B}">
      <dgm:prSet/>
      <dgm:spPr/>
      <dgm:t>
        <a:bodyPr/>
        <a:lstStyle/>
        <a:p>
          <a:endParaRPr lang="en-US"/>
        </a:p>
      </dgm:t>
    </dgm:pt>
    <dgm:pt modelId="{A7CF0B43-F833-4AE0-8C1F-1394164FA83D}">
      <dgm:prSet/>
      <dgm:spPr/>
      <dgm:t>
        <a:bodyPr/>
        <a:lstStyle/>
        <a:p>
          <a:r>
            <a:rPr lang="de-DE"/>
            <a:t>Conclusion </a:t>
          </a:r>
          <a:endParaRPr lang="en-US"/>
        </a:p>
      </dgm:t>
    </dgm:pt>
    <dgm:pt modelId="{37690595-4E34-4B26-BC98-CA37CA71BDB3}" type="parTrans" cxnId="{0D004C9B-360D-4734-90E6-E01BB4ABDD49}">
      <dgm:prSet/>
      <dgm:spPr/>
      <dgm:t>
        <a:bodyPr/>
        <a:lstStyle/>
        <a:p>
          <a:endParaRPr lang="en-US"/>
        </a:p>
      </dgm:t>
    </dgm:pt>
    <dgm:pt modelId="{9E3BB00A-5B35-4B8F-8685-49E5958AB42C}" type="sibTrans" cxnId="{0D004C9B-360D-4734-90E6-E01BB4ABDD49}">
      <dgm:prSet/>
      <dgm:spPr/>
      <dgm:t>
        <a:bodyPr/>
        <a:lstStyle/>
        <a:p>
          <a:endParaRPr lang="en-US"/>
        </a:p>
      </dgm:t>
    </dgm:pt>
    <dgm:pt modelId="{0E08FFF1-9194-4F98-859D-09AB23279C6F}" type="pres">
      <dgm:prSet presAssocID="{2E3013D6-BAEF-4F27-8FFF-E7F025E5EF4B}" presName="vert0" presStyleCnt="0">
        <dgm:presLayoutVars>
          <dgm:dir/>
          <dgm:animOne val="branch"/>
          <dgm:animLvl val="lvl"/>
        </dgm:presLayoutVars>
      </dgm:prSet>
      <dgm:spPr/>
    </dgm:pt>
    <dgm:pt modelId="{60CFA277-AE1A-43DE-9A3C-DFC7797B4FF9}" type="pres">
      <dgm:prSet presAssocID="{093D2764-8E54-4EB9-8B03-CDACC96D8BB8}" presName="thickLine" presStyleLbl="alignNode1" presStyleIdx="0" presStyleCnt="5"/>
      <dgm:spPr/>
    </dgm:pt>
    <dgm:pt modelId="{D5723106-C094-4180-AD8C-5B4617749DBA}" type="pres">
      <dgm:prSet presAssocID="{093D2764-8E54-4EB9-8B03-CDACC96D8BB8}" presName="horz1" presStyleCnt="0"/>
      <dgm:spPr/>
    </dgm:pt>
    <dgm:pt modelId="{6F5785DC-8176-450C-BBC5-B5DEC7AD54EF}" type="pres">
      <dgm:prSet presAssocID="{093D2764-8E54-4EB9-8B03-CDACC96D8BB8}" presName="tx1" presStyleLbl="revTx" presStyleIdx="0" presStyleCnt="5"/>
      <dgm:spPr/>
    </dgm:pt>
    <dgm:pt modelId="{E4A54B71-CD9F-4707-A472-7D86AF03CD98}" type="pres">
      <dgm:prSet presAssocID="{093D2764-8E54-4EB9-8B03-CDACC96D8BB8}" presName="vert1" presStyleCnt="0"/>
      <dgm:spPr/>
    </dgm:pt>
    <dgm:pt modelId="{D9B01B87-8509-4EE1-82D4-6F3588FC46D4}" type="pres">
      <dgm:prSet presAssocID="{E3242A6B-D37B-416C-B8A7-09C0B6AE6B71}" presName="thickLine" presStyleLbl="alignNode1" presStyleIdx="1" presStyleCnt="5"/>
      <dgm:spPr/>
    </dgm:pt>
    <dgm:pt modelId="{0F540F94-A9B8-411C-BE5D-38D937FE81C8}" type="pres">
      <dgm:prSet presAssocID="{E3242A6B-D37B-416C-B8A7-09C0B6AE6B71}" presName="horz1" presStyleCnt="0"/>
      <dgm:spPr/>
    </dgm:pt>
    <dgm:pt modelId="{296B3B24-4C18-4E27-A11B-0ADCD9394E09}" type="pres">
      <dgm:prSet presAssocID="{E3242A6B-D37B-416C-B8A7-09C0B6AE6B71}" presName="tx1" presStyleLbl="revTx" presStyleIdx="1" presStyleCnt="5"/>
      <dgm:spPr/>
    </dgm:pt>
    <dgm:pt modelId="{6291EE40-6D3D-4A31-8D27-6089B3CEA940}" type="pres">
      <dgm:prSet presAssocID="{E3242A6B-D37B-416C-B8A7-09C0B6AE6B71}" presName="vert1" presStyleCnt="0"/>
      <dgm:spPr/>
    </dgm:pt>
    <dgm:pt modelId="{B3E9D769-BD39-4BD6-8B5A-42878E0500C7}" type="pres">
      <dgm:prSet presAssocID="{7300C7B4-CB89-4FC9-98DF-C7C1486BCC0D}" presName="thickLine" presStyleLbl="alignNode1" presStyleIdx="2" presStyleCnt="5"/>
      <dgm:spPr/>
    </dgm:pt>
    <dgm:pt modelId="{F15319EA-494B-460C-9F09-5250044AA1DB}" type="pres">
      <dgm:prSet presAssocID="{7300C7B4-CB89-4FC9-98DF-C7C1486BCC0D}" presName="horz1" presStyleCnt="0"/>
      <dgm:spPr/>
    </dgm:pt>
    <dgm:pt modelId="{B51F1904-456C-4B85-8880-8198A1790D93}" type="pres">
      <dgm:prSet presAssocID="{7300C7B4-CB89-4FC9-98DF-C7C1486BCC0D}" presName="tx1" presStyleLbl="revTx" presStyleIdx="2" presStyleCnt="5"/>
      <dgm:spPr/>
    </dgm:pt>
    <dgm:pt modelId="{D4C29880-5D78-4A9D-89EE-D7C17580922F}" type="pres">
      <dgm:prSet presAssocID="{7300C7B4-CB89-4FC9-98DF-C7C1486BCC0D}" presName="vert1" presStyleCnt="0"/>
      <dgm:spPr/>
    </dgm:pt>
    <dgm:pt modelId="{855594CE-C573-4F88-9893-C584129E5869}" type="pres">
      <dgm:prSet presAssocID="{4ED12461-7836-4895-84E4-D858A24C3B0E}" presName="thickLine" presStyleLbl="alignNode1" presStyleIdx="3" presStyleCnt="5"/>
      <dgm:spPr/>
    </dgm:pt>
    <dgm:pt modelId="{58402A02-9D64-435C-9896-D49561BADABB}" type="pres">
      <dgm:prSet presAssocID="{4ED12461-7836-4895-84E4-D858A24C3B0E}" presName="horz1" presStyleCnt="0"/>
      <dgm:spPr/>
    </dgm:pt>
    <dgm:pt modelId="{4600033E-D681-45F2-AD0F-78ECCFE2450B}" type="pres">
      <dgm:prSet presAssocID="{4ED12461-7836-4895-84E4-D858A24C3B0E}" presName="tx1" presStyleLbl="revTx" presStyleIdx="3" presStyleCnt="5"/>
      <dgm:spPr/>
    </dgm:pt>
    <dgm:pt modelId="{2936D9D6-8E14-4C8F-BDA6-8DA631403082}" type="pres">
      <dgm:prSet presAssocID="{4ED12461-7836-4895-84E4-D858A24C3B0E}" presName="vert1" presStyleCnt="0"/>
      <dgm:spPr/>
    </dgm:pt>
    <dgm:pt modelId="{966A3464-1F8E-4569-BF73-4F6873CF7BEE}" type="pres">
      <dgm:prSet presAssocID="{A7CF0B43-F833-4AE0-8C1F-1394164FA83D}" presName="thickLine" presStyleLbl="alignNode1" presStyleIdx="4" presStyleCnt="5"/>
      <dgm:spPr/>
    </dgm:pt>
    <dgm:pt modelId="{D5A06D8C-EA26-417F-8441-EAEAE55028DA}" type="pres">
      <dgm:prSet presAssocID="{A7CF0B43-F833-4AE0-8C1F-1394164FA83D}" presName="horz1" presStyleCnt="0"/>
      <dgm:spPr/>
    </dgm:pt>
    <dgm:pt modelId="{E885F3DD-AF7D-42C9-9197-A8AF7C2EC35B}" type="pres">
      <dgm:prSet presAssocID="{A7CF0B43-F833-4AE0-8C1F-1394164FA83D}" presName="tx1" presStyleLbl="revTx" presStyleIdx="4" presStyleCnt="5"/>
      <dgm:spPr/>
    </dgm:pt>
    <dgm:pt modelId="{01A01C15-1B64-4DC9-9628-CDB9FB7B861C}" type="pres">
      <dgm:prSet presAssocID="{A7CF0B43-F833-4AE0-8C1F-1394164FA83D}" presName="vert1" presStyleCnt="0"/>
      <dgm:spPr/>
    </dgm:pt>
  </dgm:ptLst>
  <dgm:cxnLst>
    <dgm:cxn modelId="{F2DF6310-DC05-44CD-9EE3-68B6969C50AE}" type="presOf" srcId="{2E3013D6-BAEF-4F27-8FFF-E7F025E5EF4B}" destId="{0E08FFF1-9194-4F98-859D-09AB23279C6F}" srcOrd="0" destOrd="0" presId="urn:microsoft.com/office/officeart/2008/layout/LinedList"/>
    <dgm:cxn modelId="{9C22A513-72AC-49A7-8C91-380276BF0AAF}" srcId="{2E3013D6-BAEF-4F27-8FFF-E7F025E5EF4B}" destId="{7300C7B4-CB89-4FC9-98DF-C7C1486BCC0D}" srcOrd="2" destOrd="0" parTransId="{D4F3CF28-F00D-44C0-8A51-C897AC0EDC97}" sibTransId="{C7661502-BA95-4510-9B30-218F92955828}"/>
    <dgm:cxn modelId="{6EBB761F-6DB2-482B-AEB9-03E30E40C271}" type="presOf" srcId="{4ED12461-7836-4895-84E4-D858A24C3B0E}" destId="{4600033E-D681-45F2-AD0F-78ECCFE2450B}" srcOrd="0" destOrd="0" presId="urn:microsoft.com/office/officeart/2008/layout/LinedList"/>
    <dgm:cxn modelId="{F3208460-F7A9-497D-AD3F-0C3CDC345793}" type="presOf" srcId="{E3242A6B-D37B-416C-B8A7-09C0B6AE6B71}" destId="{296B3B24-4C18-4E27-A11B-0ADCD9394E09}" srcOrd="0" destOrd="0" presId="urn:microsoft.com/office/officeart/2008/layout/LinedList"/>
    <dgm:cxn modelId="{4BD47049-7B8C-4290-B90F-7F08CBFE5D2B}" srcId="{2E3013D6-BAEF-4F27-8FFF-E7F025E5EF4B}" destId="{4ED12461-7836-4895-84E4-D858A24C3B0E}" srcOrd="3" destOrd="0" parTransId="{A6411998-5719-4401-AF21-B709A5B8D976}" sibTransId="{FC6EC619-49FB-466F-B882-A6C0891ADE58}"/>
    <dgm:cxn modelId="{3174654C-CF52-4168-9E8D-99B9953D4FC5}" type="presOf" srcId="{093D2764-8E54-4EB9-8B03-CDACC96D8BB8}" destId="{6F5785DC-8176-450C-BBC5-B5DEC7AD54EF}" srcOrd="0" destOrd="0" presId="urn:microsoft.com/office/officeart/2008/layout/LinedList"/>
    <dgm:cxn modelId="{C7036487-0550-44FF-A7AD-EB924DE4C52F}" type="presOf" srcId="{A7CF0B43-F833-4AE0-8C1F-1394164FA83D}" destId="{E885F3DD-AF7D-42C9-9197-A8AF7C2EC35B}" srcOrd="0" destOrd="0" presId="urn:microsoft.com/office/officeart/2008/layout/LinedList"/>
    <dgm:cxn modelId="{0D004C9B-360D-4734-90E6-E01BB4ABDD49}" srcId="{2E3013D6-BAEF-4F27-8FFF-E7F025E5EF4B}" destId="{A7CF0B43-F833-4AE0-8C1F-1394164FA83D}" srcOrd="4" destOrd="0" parTransId="{37690595-4E34-4B26-BC98-CA37CA71BDB3}" sibTransId="{9E3BB00A-5B35-4B8F-8685-49E5958AB42C}"/>
    <dgm:cxn modelId="{AA08A5C9-775F-40C0-887B-C779328C5EDE}" srcId="{2E3013D6-BAEF-4F27-8FFF-E7F025E5EF4B}" destId="{E3242A6B-D37B-416C-B8A7-09C0B6AE6B71}" srcOrd="1" destOrd="0" parTransId="{9F7E454C-A82F-454C-BC13-62076EA5CE9C}" sibTransId="{06B319B1-0A77-462F-B566-03AF9D4C1C82}"/>
    <dgm:cxn modelId="{2ADF0ED3-9C82-44F0-B567-9C096572204F}" type="presOf" srcId="{7300C7B4-CB89-4FC9-98DF-C7C1486BCC0D}" destId="{B51F1904-456C-4B85-8880-8198A1790D93}" srcOrd="0" destOrd="0" presId="urn:microsoft.com/office/officeart/2008/layout/LinedList"/>
    <dgm:cxn modelId="{814D38D6-F9AE-4189-AC2C-9D53C019E58A}" srcId="{2E3013D6-BAEF-4F27-8FFF-E7F025E5EF4B}" destId="{093D2764-8E54-4EB9-8B03-CDACC96D8BB8}" srcOrd="0" destOrd="0" parTransId="{8C4D1D23-39ED-4DD0-8642-201A73251448}" sibTransId="{DDAF0860-42AF-4650-AED2-D0A2575A944A}"/>
    <dgm:cxn modelId="{2DC5E4E9-990D-4EBC-9C31-24B47B190D6B}" type="presParOf" srcId="{0E08FFF1-9194-4F98-859D-09AB23279C6F}" destId="{60CFA277-AE1A-43DE-9A3C-DFC7797B4FF9}" srcOrd="0" destOrd="0" presId="urn:microsoft.com/office/officeart/2008/layout/LinedList"/>
    <dgm:cxn modelId="{D181D80C-7340-4AD4-BEEC-00A1BAB4E4D0}" type="presParOf" srcId="{0E08FFF1-9194-4F98-859D-09AB23279C6F}" destId="{D5723106-C094-4180-AD8C-5B4617749DBA}" srcOrd="1" destOrd="0" presId="urn:microsoft.com/office/officeart/2008/layout/LinedList"/>
    <dgm:cxn modelId="{CC1411F8-B218-4BE0-9FD4-80D53AA5CF01}" type="presParOf" srcId="{D5723106-C094-4180-AD8C-5B4617749DBA}" destId="{6F5785DC-8176-450C-BBC5-B5DEC7AD54EF}" srcOrd="0" destOrd="0" presId="urn:microsoft.com/office/officeart/2008/layout/LinedList"/>
    <dgm:cxn modelId="{31B8A0AE-AFAB-4AFB-8E75-5C5AAAE058AC}" type="presParOf" srcId="{D5723106-C094-4180-AD8C-5B4617749DBA}" destId="{E4A54B71-CD9F-4707-A472-7D86AF03CD98}" srcOrd="1" destOrd="0" presId="urn:microsoft.com/office/officeart/2008/layout/LinedList"/>
    <dgm:cxn modelId="{154945CB-72CA-4053-BE48-E18448D31E18}" type="presParOf" srcId="{0E08FFF1-9194-4F98-859D-09AB23279C6F}" destId="{D9B01B87-8509-4EE1-82D4-6F3588FC46D4}" srcOrd="2" destOrd="0" presId="urn:microsoft.com/office/officeart/2008/layout/LinedList"/>
    <dgm:cxn modelId="{B9459850-B476-4599-AA69-B98F3472A54A}" type="presParOf" srcId="{0E08FFF1-9194-4F98-859D-09AB23279C6F}" destId="{0F540F94-A9B8-411C-BE5D-38D937FE81C8}" srcOrd="3" destOrd="0" presId="urn:microsoft.com/office/officeart/2008/layout/LinedList"/>
    <dgm:cxn modelId="{5E792646-72D2-4D26-B4AB-F242C8C80E53}" type="presParOf" srcId="{0F540F94-A9B8-411C-BE5D-38D937FE81C8}" destId="{296B3B24-4C18-4E27-A11B-0ADCD9394E09}" srcOrd="0" destOrd="0" presId="urn:microsoft.com/office/officeart/2008/layout/LinedList"/>
    <dgm:cxn modelId="{4C9761D8-2825-4E99-8718-7FCB3E657D03}" type="presParOf" srcId="{0F540F94-A9B8-411C-BE5D-38D937FE81C8}" destId="{6291EE40-6D3D-4A31-8D27-6089B3CEA940}" srcOrd="1" destOrd="0" presId="urn:microsoft.com/office/officeart/2008/layout/LinedList"/>
    <dgm:cxn modelId="{DC108A77-2FAF-4DEA-8270-BD15BEA292D8}" type="presParOf" srcId="{0E08FFF1-9194-4F98-859D-09AB23279C6F}" destId="{B3E9D769-BD39-4BD6-8B5A-42878E0500C7}" srcOrd="4" destOrd="0" presId="urn:microsoft.com/office/officeart/2008/layout/LinedList"/>
    <dgm:cxn modelId="{0E50C40C-93BB-4C60-9406-EF65B0487E2C}" type="presParOf" srcId="{0E08FFF1-9194-4F98-859D-09AB23279C6F}" destId="{F15319EA-494B-460C-9F09-5250044AA1DB}" srcOrd="5" destOrd="0" presId="urn:microsoft.com/office/officeart/2008/layout/LinedList"/>
    <dgm:cxn modelId="{8097B237-949F-4979-BD5E-AEB2B6058AA6}" type="presParOf" srcId="{F15319EA-494B-460C-9F09-5250044AA1DB}" destId="{B51F1904-456C-4B85-8880-8198A1790D93}" srcOrd="0" destOrd="0" presId="urn:microsoft.com/office/officeart/2008/layout/LinedList"/>
    <dgm:cxn modelId="{2CBC0F99-1738-4C83-90AA-89B1A9EA12BB}" type="presParOf" srcId="{F15319EA-494B-460C-9F09-5250044AA1DB}" destId="{D4C29880-5D78-4A9D-89EE-D7C17580922F}" srcOrd="1" destOrd="0" presId="urn:microsoft.com/office/officeart/2008/layout/LinedList"/>
    <dgm:cxn modelId="{135BAC01-2A87-4D07-BC9B-0DD2BB395F4D}" type="presParOf" srcId="{0E08FFF1-9194-4F98-859D-09AB23279C6F}" destId="{855594CE-C573-4F88-9893-C584129E5869}" srcOrd="6" destOrd="0" presId="urn:microsoft.com/office/officeart/2008/layout/LinedList"/>
    <dgm:cxn modelId="{DA95BCC1-9C8A-4AB7-AAAF-787BF4B27269}" type="presParOf" srcId="{0E08FFF1-9194-4F98-859D-09AB23279C6F}" destId="{58402A02-9D64-435C-9896-D49561BADABB}" srcOrd="7" destOrd="0" presId="urn:microsoft.com/office/officeart/2008/layout/LinedList"/>
    <dgm:cxn modelId="{17FD376C-DC70-4351-8375-63FB5FB7D55D}" type="presParOf" srcId="{58402A02-9D64-435C-9896-D49561BADABB}" destId="{4600033E-D681-45F2-AD0F-78ECCFE2450B}" srcOrd="0" destOrd="0" presId="urn:microsoft.com/office/officeart/2008/layout/LinedList"/>
    <dgm:cxn modelId="{334BAB8D-6243-4183-8186-BFC3CC51F470}" type="presParOf" srcId="{58402A02-9D64-435C-9896-D49561BADABB}" destId="{2936D9D6-8E14-4C8F-BDA6-8DA631403082}" srcOrd="1" destOrd="0" presId="urn:microsoft.com/office/officeart/2008/layout/LinedList"/>
    <dgm:cxn modelId="{E7BEEE05-833F-472D-AD92-466A7A8ECFA7}" type="presParOf" srcId="{0E08FFF1-9194-4F98-859D-09AB23279C6F}" destId="{966A3464-1F8E-4569-BF73-4F6873CF7BEE}" srcOrd="8" destOrd="0" presId="urn:microsoft.com/office/officeart/2008/layout/LinedList"/>
    <dgm:cxn modelId="{3A2D27DF-BE69-456D-9141-AA15CFD214DB}" type="presParOf" srcId="{0E08FFF1-9194-4F98-859D-09AB23279C6F}" destId="{D5A06D8C-EA26-417F-8441-EAEAE55028DA}" srcOrd="9" destOrd="0" presId="urn:microsoft.com/office/officeart/2008/layout/LinedList"/>
    <dgm:cxn modelId="{810549D5-A317-4442-BF8C-3B0CEA66DF91}" type="presParOf" srcId="{D5A06D8C-EA26-417F-8441-EAEAE55028DA}" destId="{E885F3DD-AF7D-42C9-9197-A8AF7C2EC35B}" srcOrd="0" destOrd="0" presId="urn:microsoft.com/office/officeart/2008/layout/LinedList"/>
    <dgm:cxn modelId="{89306218-18CB-468B-8CC9-DA7E70B59B0E}" type="presParOf" srcId="{D5A06D8C-EA26-417F-8441-EAEAE55028DA}" destId="{01A01C15-1B64-4DC9-9628-CDB9FB7B861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CFA277-AE1A-43DE-9A3C-DFC7797B4FF9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5785DC-8176-450C-BBC5-B5DEC7AD54EF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000" kern="1200"/>
            <a:t>Introduction</a:t>
          </a:r>
          <a:endParaRPr lang="en-US" sz="4000" kern="1200"/>
        </a:p>
      </dsp:txBody>
      <dsp:txXfrm>
        <a:off x="0" y="531"/>
        <a:ext cx="10515600" cy="870055"/>
      </dsp:txXfrm>
    </dsp:sp>
    <dsp:sp modelId="{D9B01B87-8509-4EE1-82D4-6F3588FC46D4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6B3B24-4C18-4E27-A11B-0ADCD9394E09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000" kern="1200"/>
            <a:t>Methadology</a:t>
          </a:r>
          <a:endParaRPr lang="en-US" sz="4000" kern="1200"/>
        </a:p>
      </dsp:txBody>
      <dsp:txXfrm>
        <a:off x="0" y="870586"/>
        <a:ext cx="10515600" cy="870055"/>
      </dsp:txXfrm>
    </dsp:sp>
    <dsp:sp modelId="{B3E9D769-BD39-4BD6-8B5A-42878E0500C7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1F1904-456C-4B85-8880-8198A1790D93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000" kern="1200"/>
            <a:t>Expirement design</a:t>
          </a:r>
          <a:endParaRPr lang="en-US" sz="4000" kern="1200"/>
        </a:p>
      </dsp:txBody>
      <dsp:txXfrm>
        <a:off x="0" y="1740641"/>
        <a:ext cx="10515600" cy="870055"/>
      </dsp:txXfrm>
    </dsp:sp>
    <dsp:sp modelId="{855594CE-C573-4F88-9893-C584129E5869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00033E-D681-45F2-AD0F-78ECCFE2450B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000" kern="1200"/>
            <a:t>Results</a:t>
          </a:r>
          <a:endParaRPr lang="en-US" sz="4000" kern="1200"/>
        </a:p>
      </dsp:txBody>
      <dsp:txXfrm>
        <a:off x="0" y="2610696"/>
        <a:ext cx="10515600" cy="870055"/>
      </dsp:txXfrm>
    </dsp:sp>
    <dsp:sp modelId="{966A3464-1F8E-4569-BF73-4F6873CF7BEE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85F3DD-AF7D-42C9-9197-A8AF7C2EC35B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000" kern="1200"/>
            <a:t>Conclusion </a:t>
          </a:r>
          <a:endParaRPr lang="en-US" sz="4000" kern="1200"/>
        </a:p>
      </dsp:txBody>
      <dsp:txXfrm>
        <a:off x="0" y="3480751"/>
        <a:ext cx="10515600" cy="870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342E7-9D8A-4E3C-A178-FA536C5EEF90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00A5C-0EA2-4FE3-89B0-FFB18D910F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083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D00A5C-0EA2-4FE3-89B0-FFB18D910FCD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713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D00A5C-0EA2-4FE3-89B0-FFB18D910FCD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654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D00A5C-0EA2-4FE3-89B0-FFB18D910FCD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5666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49A4A-78C6-671F-1BAC-299C733C4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5EB000F-94EC-57D8-353B-A22A5ADA9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A9228-71B4-2674-474E-F3D82F841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9/12/2024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7D9750-CA62-484D-4249-933D49C85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CDF4BC-F521-7B04-90B4-C06A40BB6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58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612122-428A-F571-1908-1226B4C97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C641B00-9D13-36C9-6241-6E49A4043E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B693BA-C86A-6A12-E455-1965DB03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ED9AB-B562-44F4-B6F0-D04C224B4194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166333-2985-2C5A-6D0E-8BAC650EC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5CD00A-6B4F-36F7-169B-354F6AB23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4DDB-7C0D-4540-B91F-EDFAEED4F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697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19E7B62-996C-6C95-310B-82237AEC3C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1E35234-DEAF-BEB1-009F-0D3A08376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BA3A73-A0BC-7F64-64FC-70462E1A3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ED9AB-B562-44F4-B6F0-D04C224B4194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06F6AB-248E-2A60-26E6-19E540DA6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B632EC-D9EF-1A10-52BC-23ECF3D13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4DDB-7C0D-4540-B91F-EDFAEED4F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1748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B5AFB9-61D7-B9AC-A6AF-0443BC904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D6D44B-16CC-ACBA-01B8-BDBFF2E39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6A22E2-38B3-1408-44BD-81EC47928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ED9AB-B562-44F4-B6F0-D04C224B4194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CE16E7-FCB6-E1E7-72E2-4343FBF28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A0E0D3-D903-413D-8BF9-CDDE68D07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4DDB-7C0D-4540-B91F-EDFAEED4F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1943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423A7-7D6C-FE14-CA7F-48EC185CF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5AF840-A6D8-D184-3863-4396D770F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599F5D-43FD-5AED-4528-6B2FAC1BF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ED9AB-B562-44F4-B6F0-D04C224B4194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CB0858-5B18-9ABE-A354-E8CEDB41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3A0364-426A-F772-9340-B5EFD68F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4DDB-7C0D-4540-B91F-EDFAEED4F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2091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84CF8C-9A5D-9844-E885-BEF906564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3827A4-D9DD-CA21-5B0C-8E0EB62623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3A6A5F6-32A4-223E-ADFB-BECD675FA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A5DD9DD-F51B-3BE9-1F5F-51D48E69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ED9AB-B562-44F4-B6F0-D04C224B4194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6E1B4CF-1463-8390-655C-A427FEE4C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D4761AD-D2A6-6FBB-5C2F-C1649C07B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4DDB-7C0D-4540-B91F-EDFAEED4F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592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33764-C12E-CF8C-4DE3-F4175EB22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424F3F-8DC9-AF17-5B00-D6E7891E1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62A9A74-3FEC-87EC-52AC-6D190187A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6AC574B-6EB7-CD45-9B53-74737E5C37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E8921E5-2B65-31DC-3E42-618809756C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BFB9B46-F518-86A2-FB0B-6C50EE669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ED9AB-B562-44F4-B6F0-D04C224B4194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898173A-9609-EB47-D7C7-BE5414959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0DF0F59-C19D-015A-6530-780466145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4DDB-7C0D-4540-B91F-EDFAEED4F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16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4F0A10-FD71-87FD-AAC0-C944B8A3A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F292207-B071-598F-66D0-3FC16935D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ED9AB-B562-44F4-B6F0-D04C224B4194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6E560D5-7101-8230-D51A-CAF631FD3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22B1861-668F-1818-9D42-5BF9E14C9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4DDB-7C0D-4540-B91F-EDFAEED4F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671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AF255F0-380A-26C3-0556-24109397E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ED9AB-B562-44F4-B6F0-D04C224B4194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293B430-DF57-9839-E4B0-76B491252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3CFC72-A0F7-358C-245A-2146B61B2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4DDB-7C0D-4540-B91F-EDFAEED4F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434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1203F5-FB5D-D0F2-912E-2D9879BE0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941FB4-C349-21F7-D573-40CC2DCA7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689E6E8-EC05-A57D-8C7A-B5888C4DC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84F7601-7D18-630D-01AC-3ED5660A4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ED9AB-B562-44F4-B6F0-D04C224B4194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A347BC4-0A4A-639B-4C7F-72A27CCA4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7842F67-5B7C-AABF-BDBA-D99779117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4DDB-7C0D-4540-B91F-EDFAEED4F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987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129ED5-1490-9036-4C3F-A0057E412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F8A5A18-9202-9B3D-1CEE-FD391B1941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37071FD-3E65-2862-3602-7336F2834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7AF0355-73AA-FAD3-61F7-C1D7A3B00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ED9AB-B562-44F4-B6F0-D04C224B4194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337F05B-8E81-5755-6C7B-2435B9E8C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0B53076-63A3-539F-070B-199BCAA24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4DDB-7C0D-4540-B91F-EDFAEED4F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51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16B1CF0-D41B-D304-8E74-847DCC1AA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98AD16-05B2-5438-FC80-36CEBA68D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C2F672-C265-F051-F025-E3C81CFB78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EED9AB-B562-44F4-B6F0-D04C224B4194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7651F0-9EE5-840E-676B-E7E3C97E62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61CEF1-BEEA-DB30-ECDA-5A2AB5ED3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204DDB-7C0D-4540-B91F-EDFAEED4F7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441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9C7E0A2C-7C0A-4AAC-B3B0-6C12B2EBA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B0EC0E1-455E-E6DB-D1B8-6F072B9FE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48587"/>
            <a:ext cx="9144000" cy="2387600"/>
          </a:xfrm>
        </p:spPr>
        <p:txBody>
          <a:bodyPr>
            <a:normAutofit/>
          </a:bodyPr>
          <a:lstStyle/>
          <a:p>
            <a:r>
              <a:rPr lang="de-DE" sz="5400"/>
              <a:t>Rumour Detection Based on Graph Convolutional Neural Net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5F9BF80C-BAC3-4D47-77CC-4F3A0098E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0338"/>
            <a:ext cx="9144000" cy="1563686"/>
          </a:xfrm>
        </p:spPr>
        <p:txBody>
          <a:bodyPr>
            <a:normAutofit/>
          </a:bodyPr>
          <a:lstStyle/>
          <a:p>
            <a:endParaRPr lang="de-DE"/>
          </a:p>
          <a:p>
            <a:r>
              <a:rPr lang="en-US" b="1" i="0">
                <a:effectLst/>
                <a:latin typeface="Lelo"/>
              </a:rPr>
              <a:t>Advanced Machine Learning in Big Data Analytics</a:t>
            </a:r>
          </a:p>
          <a:p>
            <a:r>
              <a:rPr lang="de-DE"/>
              <a:t>By Achraf Halla</a:t>
            </a:r>
            <a:endParaRPr lang="de-DE" dirty="0"/>
          </a:p>
        </p:txBody>
      </p:sp>
      <p:cxnSp>
        <p:nvCxnSpPr>
          <p:cNvPr id="21" name="Straight Connector 15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22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C5262B-5F1C-757E-BC3B-9040C90E5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en-US" sz="2400" b="1"/>
              <a:t>2. Nodes Proportion Allocation Mechanism (NPAM)</a:t>
            </a:r>
            <a:endParaRPr lang="en-US" sz="240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/>
              <a:t>N</a:t>
            </a:r>
            <a:r>
              <a:rPr lang="en-US" sz="2400"/>
              <a:t>: Number of nodes in the current SR-graph.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/>
              <a:t>M</a:t>
            </a:r>
            <a:r>
              <a:rPr lang="en-US" sz="2400"/>
              <a:t>: Number of nodes in the maximum SR-graph.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/>
              <a:t>Contribution Rate</a:t>
            </a:r>
            <a:r>
              <a:rPr lang="en-US" sz="240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/>
              <a:t>Feature </a:t>
            </a:r>
            <a:r>
              <a:rPr lang="en-US" dirty="0"/>
              <a:t>output from the GCN is scaled by </a:t>
            </a:r>
            <a:r>
              <a:rPr lang="en-US" b="1" dirty="0"/>
              <a:t>N/M</a:t>
            </a:r>
            <a:r>
              <a:rPr lang="en-US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Feature output from the Text CNN is weighted by </a:t>
            </a:r>
            <a:r>
              <a:rPr lang="en-US" b="1" dirty="0"/>
              <a:t>(1 - N/M)</a:t>
            </a:r>
            <a:r>
              <a:rPr lang="en-US" dirty="0"/>
              <a:t>.</a:t>
            </a:r>
          </a:p>
          <a:p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2087798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BB536DC7-C4A4-C4DE-6729-CE3350B27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012" y="976312"/>
            <a:ext cx="8943975" cy="490537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061EF301-4926-1374-F9A0-24507215F6BE}"/>
              </a:ext>
            </a:extLst>
          </p:cNvPr>
          <p:cNvSpPr txBox="1"/>
          <p:nvPr/>
        </p:nvSpPr>
        <p:spPr>
          <a:xfrm>
            <a:off x="2648564" y="5881687"/>
            <a:ext cx="60984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Source: Figure 2 </a:t>
            </a:r>
            <a:r>
              <a:rPr lang="de-DE" dirty="0" err="1"/>
              <a:t>from</a:t>
            </a:r>
            <a:r>
              <a:rPr lang="de-DE" dirty="0"/>
              <a:t> Bai et al., '</a:t>
            </a:r>
            <a:r>
              <a:rPr lang="de-DE" dirty="0" err="1"/>
              <a:t>Rumour</a:t>
            </a:r>
            <a:r>
              <a:rPr lang="de-DE" dirty="0"/>
              <a:t> </a:t>
            </a:r>
            <a:r>
              <a:rPr lang="de-DE" dirty="0" err="1"/>
              <a:t>Detection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Graph </a:t>
            </a:r>
            <a:r>
              <a:rPr lang="de-DE" dirty="0" err="1"/>
              <a:t>Convolutional</a:t>
            </a:r>
            <a:r>
              <a:rPr lang="de-DE" dirty="0"/>
              <a:t> </a:t>
            </a:r>
            <a:r>
              <a:rPr lang="de-DE" dirty="0" err="1"/>
              <a:t>Neural</a:t>
            </a:r>
            <a:r>
              <a:rPr lang="de-DE" dirty="0"/>
              <a:t> Net.</a:t>
            </a:r>
          </a:p>
        </p:txBody>
      </p:sp>
    </p:spTree>
    <p:extLst>
      <p:ext uri="{BB962C8B-B14F-4D97-AF65-F5344CB8AC3E}">
        <p14:creationId xmlns:p14="http://schemas.microsoft.com/office/powerpoint/2010/main" val="207772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AC382C-FA4C-ECC4-2F13-450A7C925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/>
              <a:t>Experiments - Datasets and Evaluation Metrics</a:t>
            </a:r>
            <a:endParaRPr lang="de-DE" sz="480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669BC5-02F3-B0B9-8A65-165B850DE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en-US" sz="2200" b="1"/>
              <a:t>1. Dataset: PHEME</a:t>
            </a:r>
            <a:endParaRPr lang="en-US" sz="2200"/>
          </a:p>
          <a:p>
            <a:pPr>
              <a:buFont typeface="Arial" panose="020B0604020202020204" pitchFamily="34" charset="0"/>
              <a:buChar char="•"/>
            </a:pPr>
            <a:r>
              <a:rPr lang="en-US" sz="2200"/>
              <a:t>The </a:t>
            </a:r>
            <a:r>
              <a:rPr lang="en-US" sz="2200" b="1"/>
              <a:t>PHEME</a:t>
            </a:r>
            <a:r>
              <a:rPr lang="en-US" sz="2200"/>
              <a:t> dataset was used, containing Twitter posts related to five significant breaking news events: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/>
              <a:t>Charlie Hebdo</a:t>
            </a:r>
            <a:endParaRPr lang="en-US" sz="220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/>
              <a:t>Ferguson Protests</a:t>
            </a:r>
            <a:r>
              <a:rPr lang="en-US" sz="220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/>
              <a:t>Gencrash</a:t>
            </a:r>
            <a:r>
              <a:rPr lang="en-US" sz="220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/>
              <a:t>Ottawa Shooting</a:t>
            </a:r>
            <a:endParaRPr lang="en-US" sz="220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/>
              <a:t>Sydney Siege</a:t>
            </a:r>
            <a:endParaRPr lang="de-DE" sz="22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1407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3C5344-49A3-8438-C3F0-FF38715D5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en-US" sz="2400" b="1"/>
              <a:t>2. Dataset Composition</a:t>
            </a:r>
            <a:endParaRPr lang="en-US" sz="240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/>
              <a:t>Total Tweets</a:t>
            </a:r>
            <a:r>
              <a:rPr lang="en-US" sz="2400"/>
              <a:t>: 5,802 annotated tweets.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Rumors</a:t>
            </a:r>
            <a:r>
              <a:rPr lang="en-US" dirty="0"/>
              <a:t>: 1,972 tweets.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Non-Rumors</a:t>
            </a:r>
            <a:r>
              <a:rPr lang="en-US" dirty="0"/>
              <a:t>: 3,830 tweets.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/>
              <a:t>Data is organized by event, with separate directories for </a:t>
            </a:r>
            <a:r>
              <a:rPr lang="en-US" sz="2400" b="1"/>
              <a:t>rumors</a:t>
            </a:r>
            <a:r>
              <a:rPr lang="en-US" sz="2400"/>
              <a:t> and </a:t>
            </a:r>
            <a:r>
              <a:rPr lang="en-US" sz="2400" b="1"/>
              <a:t>non-rumors</a:t>
            </a:r>
            <a:r>
              <a:rPr lang="en-US" sz="2400"/>
              <a:t>, and each directory containing tweet IDs and their associated replies.</a:t>
            </a:r>
          </a:p>
          <a:p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529887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91D743-E024-BDF0-A07A-AB8423E8C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en-US" sz="2400" b="1"/>
              <a:t>Evaluation Metrics</a:t>
            </a:r>
            <a:endParaRPr lang="en-US" sz="240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/>
              <a:t>Accuracy</a:t>
            </a:r>
            <a:r>
              <a:rPr lang="en-US" sz="2400"/>
              <a:t>: Measures the overall correctness of the model’s predictions.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/>
              <a:t>Precision &amp; Recall</a:t>
            </a:r>
            <a:r>
              <a:rPr lang="en-US" sz="240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/>
              <a:t>Precision</a:t>
            </a:r>
            <a:r>
              <a:rPr lang="en-US" dirty="0"/>
              <a:t>: How many of the predicted rumors were actual rumors?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Recall: How many actual rumors were correctly identified?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/>
              <a:t>F1-Score</a:t>
            </a:r>
            <a:r>
              <a:rPr lang="en-US" sz="2400"/>
              <a:t>: The harmonic mean of precision and recall, balancing both metrics.</a:t>
            </a:r>
          </a:p>
          <a:p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889571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573EE17D-DE61-9C20-1257-1D0B307589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491" y="1770078"/>
            <a:ext cx="10081752" cy="4006674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E883D00B-9529-0541-4EC6-40AAD6381975}"/>
              </a:ext>
            </a:extLst>
          </p:cNvPr>
          <p:cNvSpPr txBox="1"/>
          <p:nvPr/>
        </p:nvSpPr>
        <p:spPr>
          <a:xfrm>
            <a:off x="1115654" y="5776752"/>
            <a:ext cx="96297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Source: Table 6 </a:t>
            </a:r>
            <a:r>
              <a:rPr lang="de-DE" dirty="0" err="1"/>
              <a:t>from</a:t>
            </a:r>
            <a:r>
              <a:rPr lang="de-DE" dirty="0"/>
              <a:t> Bai et al., '</a:t>
            </a:r>
            <a:r>
              <a:rPr lang="de-DE" dirty="0" err="1"/>
              <a:t>Rumour</a:t>
            </a:r>
            <a:r>
              <a:rPr lang="de-DE" dirty="0"/>
              <a:t> </a:t>
            </a:r>
            <a:r>
              <a:rPr lang="de-DE" dirty="0" err="1"/>
              <a:t>Detection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Graph </a:t>
            </a:r>
            <a:r>
              <a:rPr lang="de-DE" dirty="0" err="1"/>
              <a:t>Convolutional</a:t>
            </a:r>
            <a:r>
              <a:rPr lang="de-DE" dirty="0"/>
              <a:t> </a:t>
            </a:r>
            <a:r>
              <a:rPr lang="de-DE" dirty="0" err="1"/>
              <a:t>Neural</a:t>
            </a:r>
            <a:r>
              <a:rPr lang="de-DE" dirty="0"/>
              <a:t> Net.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D5CDF000-97F5-39AD-4A7E-6009E0AFF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491" y="238308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The test results of different dimensional word vectors in the dataset PHEME.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3250754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6D310C-687D-3941-06A8-206DEBE10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Results - Model Performance and Comparison</a:t>
            </a: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B349FBA-EC20-65D2-5071-5234148E8D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86294"/>
            <a:ext cx="9629775" cy="338859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E2EA8C8F-ED28-FE8D-008C-5FAE7EC75AD1}"/>
              </a:ext>
            </a:extLst>
          </p:cNvPr>
          <p:cNvSpPr txBox="1"/>
          <p:nvPr/>
        </p:nvSpPr>
        <p:spPr>
          <a:xfrm>
            <a:off x="1129480" y="5574890"/>
            <a:ext cx="96297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Source: Table 8 </a:t>
            </a:r>
            <a:r>
              <a:rPr lang="de-DE" dirty="0" err="1"/>
              <a:t>from</a:t>
            </a:r>
            <a:r>
              <a:rPr lang="de-DE" dirty="0"/>
              <a:t> Bai et al., '</a:t>
            </a:r>
            <a:r>
              <a:rPr lang="de-DE" dirty="0" err="1"/>
              <a:t>Rumour</a:t>
            </a:r>
            <a:r>
              <a:rPr lang="de-DE" dirty="0"/>
              <a:t> </a:t>
            </a:r>
            <a:r>
              <a:rPr lang="de-DE" dirty="0" err="1"/>
              <a:t>Detection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Graph </a:t>
            </a:r>
            <a:r>
              <a:rPr lang="de-DE" dirty="0" err="1"/>
              <a:t>Convolutional</a:t>
            </a:r>
            <a:r>
              <a:rPr lang="de-DE" dirty="0"/>
              <a:t> </a:t>
            </a:r>
            <a:r>
              <a:rPr lang="de-DE" dirty="0" err="1"/>
              <a:t>Neural</a:t>
            </a:r>
            <a:r>
              <a:rPr lang="de-DE" dirty="0"/>
              <a:t> Net.</a:t>
            </a:r>
          </a:p>
        </p:txBody>
      </p:sp>
    </p:spTree>
    <p:extLst>
      <p:ext uri="{BB962C8B-B14F-4D97-AF65-F5344CB8AC3E}">
        <p14:creationId xmlns:p14="http://schemas.microsoft.com/office/powerpoint/2010/main" val="2520229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14C8ECB-DF11-9910-A668-81F2AD13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de-DE" sz="4800"/>
              <a:t>Conclusion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6603EE-24F5-2B1B-8594-5A6CB9161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proposed </a:t>
            </a:r>
            <a:r>
              <a:rPr lang="en-US" sz="2000" b="1" dirty="0"/>
              <a:t>GCN-based model</a:t>
            </a:r>
            <a:r>
              <a:rPr lang="en-US" sz="2000" dirty="0"/>
              <a:t> effectively detects rumors by leveraging both the </a:t>
            </a:r>
            <a:r>
              <a:rPr lang="en-US" sz="2000" b="1" dirty="0"/>
              <a:t>content</a:t>
            </a:r>
            <a:r>
              <a:rPr lang="en-US" sz="2000" dirty="0"/>
              <a:t> and </a:t>
            </a:r>
            <a:r>
              <a:rPr lang="en-US" sz="2000" b="1" dirty="0"/>
              <a:t>network structure</a:t>
            </a:r>
            <a:r>
              <a:rPr lang="en-US" sz="2000" dirty="0"/>
              <a:t> of social media platforms.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approach can be further developed for </a:t>
            </a:r>
            <a:r>
              <a:rPr lang="en-US" sz="2000" b="1" dirty="0"/>
              <a:t>real-time applications</a:t>
            </a:r>
            <a:r>
              <a:rPr lang="en-US" sz="2000" dirty="0"/>
              <a:t> in monitoring and curbing the spread of misinformation on large-scale social platforms.</a:t>
            </a:r>
          </a:p>
          <a:p>
            <a:r>
              <a:rPr lang="en-US" sz="2000" dirty="0"/>
              <a:t>A word-embedding model designed for Twitter datasets might work better than the existing models</a:t>
            </a:r>
            <a:endParaRPr lang="de-DE" sz="20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816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24405D5-5E29-798F-53A6-D1CBB945A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Thank you for your Attention !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54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090B98-9D41-D149-4BE3-4235D8A5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Outline</a:t>
            </a:r>
            <a:endParaRPr lang="de-DE" dirty="0"/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884885BB-09BB-D2D6-DE32-0F8E192193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1786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nt">
            <a:extLst>
              <a:ext uri="{FF2B5EF4-FFF2-40B4-BE49-F238E27FC236}">
                <a16:creationId xmlns:a16="http://schemas.microsoft.com/office/drawing/2014/main" id="{3B1FBD85-8991-2A31-6956-1A07186D5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13367" y="-2"/>
            <a:ext cx="1078633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252BC7B-4F7B-6E34-71DB-D06EFE32D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556" y="0"/>
            <a:ext cx="11423904" cy="6858000"/>
          </a:xfrm>
          <a:prstGeom prst="rect">
            <a:avLst/>
          </a:prstGeom>
          <a:ln>
            <a:noFill/>
          </a:ln>
          <a:effectLst>
            <a:outerShdw blurRad="317500" dist="127000" dir="2400000" sx="95000" sy="95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2F97F52-C578-5AB2-B699-50008FCBA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680" y="0"/>
            <a:ext cx="11427028" cy="2284810"/>
          </a:xfrm>
          <a:prstGeom prst="rect">
            <a:avLst/>
          </a:prstGeom>
          <a:ln>
            <a:noFill/>
          </a:ln>
          <a:effectLst>
            <a:outerShdw blurRad="304800" dist="114300" dir="5460000" sx="92000" sy="92000" algn="t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980832-75E9-F7E3-B89A-31757B900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0" y="429490"/>
            <a:ext cx="9589765" cy="1432273"/>
          </a:xfrm>
        </p:spPr>
        <p:txBody>
          <a:bodyPr>
            <a:normAutofit/>
          </a:bodyPr>
          <a:lstStyle/>
          <a:p>
            <a:r>
              <a:rPr lang="de-DE" sz="4800"/>
              <a:t>Introduction - Background and Motivation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A9C43D-EA57-7FFD-BAF5-F20DFBBA0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0" y="2880155"/>
            <a:ext cx="9590349" cy="3382498"/>
          </a:xfrm>
        </p:spPr>
        <p:txBody>
          <a:bodyPr anchor="ctr">
            <a:normAutofit/>
          </a:bodyPr>
          <a:lstStyle/>
          <a:p>
            <a:r>
              <a:rPr lang="en-US" sz="2000" b="1"/>
              <a:t>Rumor Detection in the Digital Age</a:t>
            </a:r>
          </a:p>
          <a:p>
            <a:endParaRPr lang="en-US" sz="2000" b="1"/>
          </a:p>
          <a:p>
            <a:r>
              <a:rPr lang="en-US" sz="2000" b="1"/>
              <a:t>Challenges</a:t>
            </a:r>
            <a:r>
              <a:rPr lang="en-US" sz="2000"/>
              <a:t>: Identifying rumors in real-time due to: </a:t>
            </a:r>
          </a:p>
          <a:p>
            <a:pPr lvl="1"/>
            <a:endParaRPr lang="en-US" sz="2000" b="1"/>
          </a:p>
          <a:p>
            <a:pPr lvl="1"/>
            <a:r>
              <a:rPr lang="en-US" sz="2000" b="1"/>
              <a:t>Volume of Data</a:t>
            </a:r>
            <a:r>
              <a:rPr lang="en-US" sz="2000"/>
              <a:t>: The vast scale of posts and interactions.</a:t>
            </a:r>
          </a:p>
          <a:p>
            <a:pPr lvl="1"/>
            <a:r>
              <a:rPr lang="en-US" sz="2000" b="1"/>
              <a:t>Complexity of Networks</a:t>
            </a:r>
            <a:r>
              <a:rPr lang="en-US" sz="2000"/>
              <a:t>: Social media is a highly interconnected environment.</a:t>
            </a:r>
          </a:p>
          <a:p>
            <a:pPr lvl="1"/>
            <a:r>
              <a:rPr lang="en-US" sz="2000" b="1"/>
              <a:t>Viral Spread</a:t>
            </a:r>
            <a:r>
              <a:rPr lang="en-US" sz="2000"/>
              <a:t>: Rumors can spread faster than verified information.</a:t>
            </a:r>
          </a:p>
          <a:p>
            <a:endParaRPr lang="de-DE" sz="2000" b="1"/>
          </a:p>
        </p:txBody>
      </p:sp>
    </p:spTree>
    <p:extLst>
      <p:ext uri="{BB962C8B-B14F-4D97-AF65-F5344CB8AC3E}">
        <p14:creationId xmlns:p14="http://schemas.microsoft.com/office/powerpoint/2010/main" val="189664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EB3595B-8678-0260-EDAF-08252103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de-DE" sz="4800"/>
              <a:t>Introduction - Research Objectives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50EFF0-A4FF-67B2-9438-A142BC162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en-US" sz="2400" b="1"/>
              <a:t>Research Objective</a:t>
            </a:r>
          </a:p>
          <a:p>
            <a:pPr marL="0" indent="0">
              <a:buNone/>
            </a:pPr>
            <a:endParaRPr lang="en-US" sz="240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/>
              <a:t>Goal</a:t>
            </a:r>
            <a:r>
              <a:rPr lang="en-US" sz="2400"/>
              <a:t>: To propose a novel rumor detection method using a </a:t>
            </a:r>
            <a:r>
              <a:rPr lang="en-US" sz="2400" b="1"/>
              <a:t>GCN-based model</a:t>
            </a:r>
            <a:r>
              <a:rPr lang="en-US" sz="240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/>
              <a:t>Focus</a:t>
            </a:r>
            <a:r>
              <a:rPr lang="en-US" sz="2400"/>
              <a:t>: Leveraging the structure of social networks to enhance the accuracy of rumor classification.</a:t>
            </a:r>
          </a:p>
          <a:p>
            <a:endParaRPr lang="de-DE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970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A281F46-B38D-EBE3-F425-279A99316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/>
              <a:t>Related Work - Traditional Rumor Detection Methods</a:t>
            </a:r>
            <a:endParaRPr lang="de-DE" sz="480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2973FA-E781-3EF6-B059-D1F7D81ED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de-DE" sz="2400"/>
              <a:t>1. Rule-Based Approaches</a:t>
            </a:r>
          </a:p>
          <a:p>
            <a:r>
              <a:rPr lang="de-DE" sz="2400"/>
              <a:t>2. Machine Learning Approaches</a:t>
            </a:r>
          </a:p>
          <a:p>
            <a:r>
              <a:rPr lang="en-US" sz="2400"/>
              <a:t>3. Deep Learning for Rumor Detection</a:t>
            </a:r>
            <a:endParaRPr lang="de-DE" sz="2400"/>
          </a:p>
          <a:p>
            <a:endParaRPr lang="de-DE" sz="2400"/>
          </a:p>
          <a:p>
            <a:endParaRPr lang="de-DE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482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FF1C8CC-A195-B082-0147-AC6794DE1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Related Work - GCN Approaches</a:t>
            </a:r>
            <a:endParaRPr lang="de-DE" sz="4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39B44F-B45C-46BF-E970-FB7FFE31E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/>
              <a:t>Why GCN?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/>
              <a:t>Designed to work with </a:t>
            </a:r>
            <a:r>
              <a:rPr lang="en-US" sz="2400" b="1"/>
              <a:t>graph-structured data</a:t>
            </a:r>
            <a:r>
              <a:rPr lang="en-US" sz="2400"/>
              <a:t>, such as social networks.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/>
              <a:t>Can effectively capture </a:t>
            </a:r>
            <a:r>
              <a:rPr lang="en-US" sz="2400" b="1"/>
              <a:t>local and global context</a:t>
            </a:r>
            <a:r>
              <a:rPr lang="en-US" sz="2400"/>
              <a:t> in user interactions.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/>
              <a:t>Suitable for tasks where relationships between nodes (posts/users) play a key role, such as rumor detection.</a:t>
            </a:r>
          </a:p>
          <a:p>
            <a:endParaRPr lang="de-DE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4908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68D472B-E6D7-2470-B9FE-8A0031927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/>
              <a:t>Methodology - Graph Structure for Rumor Detection</a:t>
            </a:r>
            <a:endParaRPr lang="de-DE" sz="480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A2CC6F-1EF3-A42E-CEF9-84D362306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en-US" sz="2200" b="1"/>
              <a:t>1. Source-Replies Relation Graph (SR-Graph)</a:t>
            </a:r>
            <a:endParaRPr lang="en-US" sz="220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/>
              <a:t>Observation</a:t>
            </a:r>
            <a:r>
              <a:rPr lang="en-US" sz="2200"/>
              <a:t>: In rumor conversations, replies tend to follow either the </a:t>
            </a:r>
            <a:r>
              <a:rPr lang="en-US" sz="2200" b="1"/>
              <a:t>source tweet</a:t>
            </a:r>
            <a:r>
              <a:rPr lang="en-US" sz="2200"/>
              <a:t> or previous replies.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/>
              <a:t>SR-Graph Representation</a:t>
            </a:r>
            <a:r>
              <a:rPr lang="en-US" sz="220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/>
              <a:t>Nodes</a:t>
            </a:r>
            <a:r>
              <a:rPr lang="en-US" sz="2200"/>
              <a:t>: Represent tweets (source or replies) in a conversation.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/>
              <a:t>Node Features</a:t>
            </a:r>
            <a:r>
              <a:rPr lang="en-US" sz="2200"/>
              <a:t>: Word vectors of the tweet content, weighted by the </a:t>
            </a:r>
            <a:r>
              <a:rPr lang="en-US" sz="2200" b="1"/>
              <a:t>degree</a:t>
            </a:r>
            <a:r>
              <a:rPr lang="en-US" sz="2200"/>
              <a:t> of the node (indicating its importance in the conversation).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/>
              <a:t>Edges</a:t>
            </a:r>
            <a:r>
              <a:rPr lang="en-US" sz="2200"/>
              <a:t>: Represent reply relationships between tweets.</a:t>
            </a:r>
          </a:p>
          <a:p>
            <a:endParaRPr lang="de-DE" sz="22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230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27EE36FE-F0C9-B5C8-AFE2-03D810B69A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0224" y="533246"/>
            <a:ext cx="5953125" cy="425767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4EC813EE-4228-A6F3-DFBB-90C3B66F798A}"/>
              </a:ext>
            </a:extLst>
          </p:cNvPr>
          <p:cNvSpPr txBox="1"/>
          <p:nvPr/>
        </p:nvSpPr>
        <p:spPr>
          <a:xfrm>
            <a:off x="3046771" y="4905138"/>
            <a:ext cx="60984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Source: Figure 1 </a:t>
            </a:r>
            <a:r>
              <a:rPr lang="de-DE" dirty="0" err="1"/>
              <a:t>from</a:t>
            </a:r>
            <a:r>
              <a:rPr lang="de-DE" dirty="0"/>
              <a:t> Bai et al., '</a:t>
            </a:r>
            <a:r>
              <a:rPr lang="de-DE" dirty="0" err="1"/>
              <a:t>Rumour</a:t>
            </a:r>
            <a:r>
              <a:rPr lang="de-DE" dirty="0"/>
              <a:t> </a:t>
            </a:r>
            <a:r>
              <a:rPr lang="de-DE" dirty="0" err="1"/>
              <a:t>Detection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Graph </a:t>
            </a:r>
            <a:r>
              <a:rPr lang="de-DE" dirty="0" err="1"/>
              <a:t>Convolutional</a:t>
            </a:r>
            <a:r>
              <a:rPr lang="de-DE" dirty="0"/>
              <a:t> </a:t>
            </a:r>
            <a:r>
              <a:rPr lang="de-DE" dirty="0" err="1"/>
              <a:t>Neural</a:t>
            </a:r>
            <a:r>
              <a:rPr lang="de-DE" dirty="0"/>
              <a:t> Net.</a:t>
            </a:r>
          </a:p>
        </p:txBody>
      </p:sp>
    </p:spTree>
    <p:extLst>
      <p:ext uri="{BB962C8B-B14F-4D97-AF65-F5344CB8AC3E}">
        <p14:creationId xmlns:p14="http://schemas.microsoft.com/office/powerpoint/2010/main" val="210565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AD242DE-702A-B4A7-6863-6DEE34B54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de-DE" sz="4800"/>
              <a:t>Methodology - Ensemble Graph Convolutional Network (EGCN)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04134F-17D6-8FA0-11F9-1992EF142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en-US" sz="2400" b="1"/>
              <a:t>1. Ensemble GCN with Nodes Proportion Allocation Mechanism (NPAM)</a:t>
            </a:r>
            <a:endParaRPr lang="en-US" sz="240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/>
              <a:t>EGCN Overview</a:t>
            </a:r>
            <a:r>
              <a:rPr lang="en-US" sz="240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Combines a </a:t>
            </a:r>
            <a:r>
              <a:rPr lang="en-US" b="1" dirty="0"/>
              <a:t>Text CNN</a:t>
            </a:r>
            <a:r>
              <a:rPr lang="en-US" dirty="0"/>
              <a:t> and a </a:t>
            </a:r>
            <a:r>
              <a:rPr lang="en-US" b="1" dirty="0"/>
              <a:t>Graph Convolutional Network (GCN)</a:t>
            </a:r>
            <a:r>
              <a:rPr lang="en-US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Used to classify conversations (rumor vs. non-rumor) based on SR-graphs and word vectors.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contribution of Text CNN and GCN is controlled by the </a:t>
            </a:r>
            <a:r>
              <a:rPr lang="en-US" b="1" dirty="0"/>
              <a:t>Nodes Proportion Allocation Mechanism (NPAM)</a:t>
            </a:r>
            <a:r>
              <a:rPr lang="en-US" dirty="0"/>
              <a:t>.</a:t>
            </a:r>
          </a:p>
          <a:p>
            <a:endParaRPr lang="de-DE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706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698</Words>
  <Application>Microsoft Office PowerPoint</Application>
  <PresentationFormat>Breitbild</PresentationFormat>
  <Paragraphs>84</Paragraphs>
  <Slides>18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3" baseType="lpstr">
      <vt:lpstr>Aptos</vt:lpstr>
      <vt:lpstr>Aptos Display</vt:lpstr>
      <vt:lpstr>Arial</vt:lpstr>
      <vt:lpstr>Lelo</vt:lpstr>
      <vt:lpstr>Office</vt:lpstr>
      <vt:lpstr>Rumour Detection Based on Graph Convolutional Neural Net</vt:lpstr>
      <vt:lpstr>Outline</vt:lpstr>
      <vt:lpstr>Introduction - Background and Motivation</vt:lpstr>
      <vt:lpstr>Introduction - Research Objectives</vt:lpstr>
      <vt:lpstr>Related Work - Traditional Rumor Detection Methods</vt:lpstr>
      <vt:lpstr>Related Work - GCN Approaches</vt:lpstr>
      <vt:lpstr>Methodology - Graph Structure for Rumor Detection</vt:lpstr>
      <vt:lpstr>PowerPoint-Präsentation</vt:lpstr>
      <vt:lpstr>Methodology - Ensemble Graph Convolutional Network (EGCN)</vt:lpstr>
      <vt:lpstr>PowerPoint-Präsentation</vt:lpstr>
      <vt:lpstr>PowerPoint-Präsentation</vt:lpstr>
      <vt:lpstr>Experiments - Datasets and Evaluation Metrics</vt:lpstr>
      <vt:lpstr>PowerPoint-Präsentation</vt:lpstr>
      <vt:lpstr>PowerPoint-Präsentation</vt:lpstr>
      <vt:lpstr>The test results of different dimensional word vectors in the dataset PHEME.</vt:lpstr>
      <vt:lpstr>Results - Model Performance and Comparison</vt:lpstr>
      <vt:lpstr>Conclusion</vt:lpstr>
      <vt:lpstr>Thank you for your Attention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Achraf Halla</dc:creator>
  <cp:lastModifiedBy>Achraf Halla</cp:lastModifiedBy>
  <cp:revision>7</cp:revision>
  <dcterms:created xsi:type="dcterms:W3CDTF">2024-09-08T08:48:16Z</dcterms:created>
  <dcterms:modified xsi:type="dcterms:W3CDTF">2024-09-12T08:40:17Z</dcterms:modified>
</cp:coreProperties>
</file>